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56" r:id="rId3"/>
    <p:sldId id="257" r:id="rId4"/>
    <p:sldId id="258" r:id="rId5"/>
    <p:sldId id="264" r:id="rId6"/>
    <p:sldId id="259" r:id="rId7"/>
    <p:sldId id="261" r:id="rId8"/>
    <p:sldId id="260" r:id="rId9"/>
    <p:sldId id="278" r:id="rId10"/>
    <p:sldId id="301" r:id="rId11"/>
    <p:sldId id="263" r:id="rId12"/>
    <p:sldId id="262" r:id="rId13"/>
    <p:sldId id="273" r:id="rId14"/>
    <p:sldId id="277" r:id="rId15"/>
    <p:sldId id="274" r:id="rId16"/>
    <p:sldId id="275" r:id="rId17"/>
    <p:sldId id="292" r:id="rId18"/>
    <p:sldId id="279" r:id="rId19"/>
    <p:sldId id="280" r:id="rId20"/>
    <p:sldId id="281" r:id="rId21"/>
    <p:sldId id="282" r:id="rId22"/>
    <p:sldId id="300" r:id="rId23"/>
    <p:sldId id="265" r:id="rId24"/>
    <p:sldId id="266" r:id="rId25"/>
    <p:sldId id="284" r:id="rId26"/>
    <p:sldId id="270" r:id="rId27"/>
    <p:sldId id="269" r:id="rId28"/>
    <p:sldId id="302" r:id="rId29"/>
    <p:sldId id="267" r:id="rId30"/>
    <p:sldId id="272" r:id="rId31"/>
    <p:sldId id="268" r:id="rId32"/>
    <p:sldId id="276" r:id="rId33"/>
    <p:sldId id="271" r:id="rId34"/>
    <p:sldId id="285" r:id="rId35"/>
    <p:sldId id="291" r:id="rId36"/>
    <p:sldId id="286" r:id="rId37"/>
    <p:sldId id="287" r:id="rId38"/>
    <p:sldId id="294" r:id="rId39"/>
    <p:sldId id="288" r:id="rId40"/>
    <p:sldId id="297" r:id="rId41"/>
    <p:sldId id="298" r:id="rId42"/>
    <p:sldId id="299" r:id="rId43"/>
    <p:sldId id="2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7B4"/>
    <a:srgbClr val="006636"/>
    <a:srgbClr val="C7C6AD"/>
    <a:srgbClr val="1C1260"/>
    <a:srgbClr val="63C9EF"/>
    <a:srgbClr val="73D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78674-F04D-4D22-A4EE-FD8AA43CAE60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71668-A5D8-45CA-9023-DD9F2F4B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78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71668-A5D8-45CA-9023-DD9F2F4B2B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4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C588-EA18-62AF-4895-0C9011229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D6499-DF3D-7166-7D0F-17AECF26F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D701C-2240-E54A-9F01-8ACACF3E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6D3E7-BFE1-955E-EFE7-7FDF66F3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1B18F-7C7F-BB36-C99F-BF17718C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8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A8A9-E42D-8677-30EE-FC610B1F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3A79F-24C9-0E42-8BFF-BA132480C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397CC-76B7-ACE1-F216-791F328C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24394-B493-58B8-A1D5-F3FC6512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135FC-1B02-007B-8DD3-215CB5AD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43F7D-E82F-0565-D0C7-3ACB8F6EE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180D8-FC3D-8F7E-94F9-8529100EA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8579B-DDD4-1770-2A4C-3E525D7A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EA773-AA21-E133-3FCC-93D46ADA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CD065-8614-BE5B-9A69-1A8135A1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0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54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08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54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0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5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66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8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8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4BED-13E3-E41B-3D3F-18ABAE1D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4450A-BBB7-1812-7DC1-276E36BA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674EF-6B06-2421-E04F-09B2CF7F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4E44-18E5-0BAD-2318-2A619924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E0F6A-1C9D-F0E3-528A-F474B922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79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54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72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99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44039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16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9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39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3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3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2986-C013-96F2-257B-41A1406A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9EEF8-62BE-716E-C7EC-802420325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1DC0E-5391-0CC2-898F-A7A8D88B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B687A-0884-E5EC-F0BC-964D851C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91084-A7FD-1013-6E08-4B108D0F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6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AB63-A842-4316-29AF-E21C0DAA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4745D-8FC9-379B-E0A5-C21349797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9F5CF-1DD8-45AD-204B-75EFE191C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64637-4E1E-4104-2B70-7485EEC53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91AF0-71E5-EB09-D6A2-AFB1152E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430BE-D14F-5953-D2E6-3F66CC24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EEB7-1959-B8A8-1290-C673C7F1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D5667-91AD-AC88-8F09-D0A747E03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B98E6-9F61-C0D4-8C8E-F80FAA41F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CD37B-4851-BE21-F077-F95C75B19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F754B-670E-773C-048D-126575D85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8DB64-FF25-4411-2173-D966C2AA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0DEB7-CEE4-B923-5909-10165AE9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8A388-CD36-9AF6-18EB-D00D4D27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8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3E67-5D52-F103-B4D9-066ED9AC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DDD1E-66A0-8B11-88DD-1E1E624D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730EA-0DAB-7962-93A3-ED9A4FD8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3EEA6-FD2D-8565-B918-7EE926C1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F1F9E-955B-4351-3F39-855CFADD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A1F60-C143-D1BD-E00F-75064E1F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A87C0-52F7-B992-CE5F-8F9B260D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6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705CB-64A7-D4C5-02A3-A6586F6E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DA897-F1EA-6198-5BBB-184BE68AF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AFC74-ED29-90E1-45B9-A0F92838A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29E74-2A0B-1ED2-3041-034D3490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A0885-32C3-227D-ABAA-7C2FCA57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44422-CAAD-1EA7-3298-28F7D5C7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E066-341D-CE62-20D8-217E6222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AB408-F993-715B-0A37-A6266702D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D2EA1-CEAF-9E0B-1CD4-0AC49366C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5A833-EB64-B709-2140-51D05E66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A6028-A6DF-6F2F-8EBA-7B01470A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10415-4FF5-C841-026F-91F94162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7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9D61BF-00C0-FA69-C8F3-E873171A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B4C4-CAC4-B910-3A6E-25E7FF7AF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E889E-C2BD-0A1C-6A8C-9CC5C364D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3B465-9AF0-CED1-3081-673394CEF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60EC0-0714-D783-020A-5D698BB58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8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6F43533-4D83-47F9-B635-2CBB66095623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63B75D-64C7-4A29-9937-1D0809D3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17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E86573-3CC5-CD71-986C-8F73B4CC5D11}"/>
              </a:ext>
            </a:extLst>
          </p:cNvPr>
          <p:cNvSpPr txBox="1"/>
          <p:nvPr/>
        </p:nvSpPr>
        <p:spPr>
          <a:xfrm>
            <a:off x="488111" y="1982450"/>
            <a:ext cx="53723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B0F0"/>
                </a:solidFill>
              </a:rPr>
              <a:t>Connect 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EAED0-E0A1-9630-8B2E-5D2ACFEBD2FF}"/>
              </a:ext>
            </a:extLst>
          </p:cNvPr>
          <p:cNvSpPr txBox="1"/>
          <p:nvPr/>
        </p:nvSpPr>
        <p:spPr>
          <a:xfrm>
            <a:off x="1049221" y="3141262"/>
            <a:ext cx="3512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presentation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EF625F-D83A-DE59-9ADE-891819390575}"/>
              </a:ext>
            </a:extLst>
          </p:cNvPr>
          <p:cNvSpPr/>
          <p:nvPr/>
        </p:nvSpPr>
        <p:spPr>
          <a:xfrm>
            <a:off x="5413664" y="280555"/>
            <a:ext cx="6587836" cy="64527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2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9C8562A-A412-DA46-F73C-52D7760F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8" r="-474" b="8930"/>
          <a:stretch/>
        </p:blipFill>
        <p:spPr>
          <a:xfrm>
            <a:off x="516" y="0"/>
            <a:ext cx="122626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59B460-B19C-D484-95DD-FE6E7D3C16C7}"/>
              </a:ext>
            </a:extLst>
          </p:cNvPr>
          <p:cNvSpPr txBox="1"/>
          <p:nvPr/>
        </p:nvSpPr>
        <p:spPr>
          <a:xfrm rot="21022955">
            <a:off x="2011680" y="2069217"/>
            <a:ext cx="7965440" cy="186204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rgbClr val="C0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Playing disc</a:t>
            </a:r>
          </a:p>
        </p:txBody>
      </p:sp>
    </p:spTree>
    <p:extLst>
      <p:ext uri="{BB962C8B-B14F-4D97-AF65-F5344CB8AC3E}">
        <p14:creationId xmlns:p14="http://schemas.microsoft.com/office/powerpoint/2010/main" val="331985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B4488B-CD1D-62EC-9CF2-A62FF50845FE}"/>
              </a:ext>
            </a:extLst>
          </p:cNvPr>
          <p:cNvSpPr txBox="1"/>
          <p:nvPr/>
        </p:nvSpPr>
        <p:spPr>
          <a:xfrm>
            <a:off x="436880" y="656104"/>
            <a:ext cx="712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We suppose that playing discs are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6B51867C-0907-52BC-E1E5-70DB01745E25}"/>
              </a:ext>
            </a:extLst>
          </p:cNvPr>
          <p:cNvSpPr/>
          <p:nvPr/>
        </p:nvSpPr>
        <p:spPr>
          <a:xfrm>
            <a:off x="2082800" y="1420445"/>
            <a:ext cx="3230880" cy="5049520"/>
          </a:xfrm>
          <a:prstGeom prst="mathMultiply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63FECD-9381-CA76-90CD-93488E7677AE}"/>
              </a:ext>
            </a:extLst>
          </p:cNvPr>
          <p:cNvSpPr/>
          <p:nvPr/>
        </p:nvSpPr>
        <p:spPr>
          <a:xfrm>
            <a:off x="6451600" y="2334845"/>
            <a:ext cx="3088640" cy="322072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5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ack and white dice&#10;&#10;Description automatically generated with medium confidence">
            <a:extLst>
              <a:ext uri="{FF2B5EF4-FFF2-40B4-BE49-F238E27FC236}">
                <a16:creationId xmlns:a16="http://schemas.microsoft.com/office/drawing/2014/main" id="{A9684CC0-7EEE-B1C2-050D-1F336BD748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4517C-F296-AC47-6F4F-A70EFF155858}"/>
              </a:ext>
            </a:extLst>
          </p:cNvPr>
          <p:cNvSpPr txBox="1"/>
          <p:nvPr/>
        </p:nvSpPr>
        <p:spPr>
          <a:xfrm>
            <a:off x="1736203" y="527176"/>
            <a:ext cx="833087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Putting playing disc on the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C93EB-2477-681D-FF23-36442724C776}"/>
              </a:ext>
            </a:extLst>
          </p:cNvPr>
          <p:cNvSpPr txBox="1"/>
          <p:nvPr/>
        </p:nvSpPr>
        <p:spPr>
          <a:xfrm>
            <a:off x="1853878" y="3692588"/>
            <a:ext cx="848424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Check if the place is empty or 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AF430-BC67-AC43-63C5-277E778B364E}"/>
              </a:ext>
            </a:extLst>
          </p:cNvPr>
          <p:cNvSpPr txBox="1"/>
          <p:nvPr/>
        </p:nvSpPr>
        <p:spPr>
          <a:xfrm>
            <a:off x="1659520" y="2611414"/>
            <a:ext cx="848424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19438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D0E22116-20E7-3B72-B8CE-881410C6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7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88FC1-1343-45BF-9803-E8B73DC7B518}"/>
              </a:ext>
            </a:extLst>
          </p:cNvPr>
          <p:cNvSpPr txBox="1"/>
          <p:nvPr/>
        </p:nvSpPr>
        <p:spPr>
          <a:xfrm>
            <a:off x="467360" y="1412240"/>
            <a:ext cx="10871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961248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4480BC-1022-05DA-C9EF-D8EE5976EAE9}"/>
              </a:ext>
            </a:extLst>
          </p:cNvPr>
          <p:cNvSpPr txBox="1"/>
          <p:nvPr/>
        </p:nvSpPr>
        <p:spPr>
          <a:xfrm>
            <a:off x="205847" y="4323390"/>
            <a:ext cx="6259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Here we used linear search algorithm </a:t>
            </a:r>
          </a:p>
          <a:p>
            <a:r>
              <a:rPr lang="en-US" sz="2400" dirty="0">
                <a:solidFill>
                  <a:srgbClr val="FF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to find empty place to put the symbol of player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32598-C4A4-480F-A730-E081FAD8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88" y="2754777"/>
            <a:ext cx="6169305" cy="4190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EB02-A3E4-D976-C74B-116E8100ADCC}"/>
              </a:ext>
            </a:extLst>
          </p:cNvPr>
          <p:cNvSpPr txBox="1"/>
          <p:nvPr/>
        </p:nvSpPr>
        <p:spPr>
          <a:xfrm>
            <a:off x="290685" y="155367"/>
            <a:ext cx="64218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)||(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]!=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]++;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1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00A13-0B33-ED33-B2B9-EFA4D1618B5C}"/>
              </a:ext>
            </a:extLst>
          </p:cNvPr>
          <p:cNvSpPr txBox="1"/>
          <p:nvPr/>
        </p:nvSpPr>
        <p:spPr>
          <a:xfrm>
            <a:off x="7412659" y="266886"/>
            <a:ext cx="456805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Adobe Caslon Pro Bold" panose="0205070206050A020403" pitchFamily="18" charset="0"/>
                <a:ea typeface="+mj-ea"/>
                <a:cs typeface="+mj-cs"/>
              </a:rPr>
              <a:t>Check if one’s of players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Adobe Caslon Pro Bold" panose="0205070206050A020403" pitchFamily="18" charset="0"/>
                <a:ea typeface="+mj-ea"/>
                <a:cs typeface="+mj-cs"/>
              </a:rPr>
              <a:t>Win or Not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1956734-1762-A574-8DEA-2239621DC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9" r="2274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Picture 10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48C4A373-CF78-F635-BC51-94B5FFBB6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61" y="3005138"/>
            <a:ext cx="2891704" cy="36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3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D0E22116-20E7-3B72-B8CE-881410C6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7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88FC1-1343-45BF-9803-E8B73DC7B518}"/>
              </a:ext>
            </a:extLst>
          </p:cNvPr>
          <p:cNvSpPr txBox="1"/>
          <p:nvPr/>
        </p:nvSpPr>
        <p:spPr>
          <a:xfrm>
            <a:off x="467360" y="1412240"/>
            <a:ext cx="10871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97158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7D7E68-68DA-F9EF-2B73-1F370FFB2911}"/>
              </a:ext>
            </a:extLst>
          </p:cNvPr>
          <p:cNvSpPr txBox="1"/>
          <p:nvPr/>
        </p:nvSpPr>
        <p:spPr>
          <a:xfrm>
            <a:off x="220808" y="243510"/>
            <a:ext cx="6094268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//p symbol of player , n </a:t>
            </a:r>
            <a:r>
              <a:rPr lang="en-US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nunber</a:t>
            </a:r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of player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search in row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 "</a:t>
            </a:r>
            <a:r>
              <a:rPr lang="en-US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win</a:t>
            </a:r>
            <a:r>
              <a:rPr lang="en-US" sz="13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“)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search in column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3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795E26"/>
                </a:solidFill>
                <a:latin typeface="Consolas" panose="020B0609020204030204" pitchFamily="49" charset="0"/>
              </a:rPr>
              <a:t>(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 "</a:t>
            </a:r>
            <a:r>
              <a:rPr lang="en-US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win</a:t>
            </a:r>
            <a:r>
              <a:rPr lang="en-US" sz="13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“)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FDB1E-1B80-0E0B-0F84-FCB02E3CCAD0}"/>
              </a:ext>
            </a:extLst>
          </p:cNvPr>
          <p:cNvSpPr txBox="1"/>
          <p:nvPr/>
        </p:nvSpPr>
        <p:spPr>
          <a:xfrm>
            <a:off x="6172200" y="151178"/>
            <a:ext cx="59202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//search in diagonal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--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             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 "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win</a:t>
            </a:r>
            <a:r>
              <a:rPr lang="en-US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“)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C84A66-AAC7-0DAE-3331-83BFD264AA29}"/>
              </a:ext>
            </a:extLst>
          </p:cNvPr>
          <p:cNvCxnSpPr>
            <a:cxnSpLocks/>
          </p:cNvCxnSpPr>
          <p:nvPr/>
        </p:nvCxnSpPr>
        <p:spPr>
          <a:xfrm>
            <a:off x="5964382" y="-72736"/>
            <a:ext cx="0" cy="72104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4C004E-FC12-7A30-DE4F-637171F35CF3}"/>
              </a:ext>
            </a:extLst>
          </p:cNvPr>
          <p:cNvCxnSpPr/>
          <p:nvPr/>
        </p:nvCxnSpPr>
        <p:spPr>
          <a:xfrm>
            <a:off x="0" y="3719945"/>
            <a:ext cx="59643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64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8713C-8C7F-2F81-7FAC-8E328DFBB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3" r="-452"/>
          <a:stretch/>
        </p:blipFill>
        <p:spPr>
          <a:xfrm>
            <a:off x="6096000" y="2660074"/>
            <a:ext cx="5798125" cy="3938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0A9A-A045-B932-586E-C2DC07773942}"/>
              </a:ext>
            </a:extLst>
          </p:cNvPr>
          <p:cNvSpPr txBox="1"/>
          <p:nvPr/>
        </p:nvSpPr>
        <p:spPr>
          <a:xfrm>
            <a:off x="0" y="113805"/>
            <a:ext cx="109702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 search in row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 "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win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CB118-3951-4B14-01DF-0A7FD1713C09}"/>
              </a:ext>
            </a:extLst>
          </p:cNvPr>
          <p:cNvSpPr txBox="1"/>
          <p:nvPr/>
        </p:nvSpPr>
        <p:spPr>
          <a:xfrm>
            <a:off x="8995062" y="560222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F2E86-FE00-A2F2-10C4-B35557903DCA}"/>
              </a:ext>
            </a:extLst>
          </p:cNvPr>
          <p:cNvSpPr txBox="1"/>
          <p:nvPr/>
        </p:nvSpPr>
        <p:spPr>
          <a:xfrm>
            <a:off x="8211312" y="560222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0FDD6-2C1C-2A81-110C-A6097722B83C}"/>
              </a:ext>
            </a:extLst>
          </p:cNvPr>
          <p:cNvSpPr txBox="1"/>
          <p:nvPr/>
        </p:nvSpPr>
        <p:spPr>
          <a:xfrm>
            <a:off x="7440168" y="560222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8FEFF-0FAA-3AEA-47B3-C95A9C10E360}"/>
              </a:ext>
            </a:extLst>
          </p:cNvPr>
          <p:cNvSpPr txBox="1"/>
          <p:nvPr/>
        </p:nvSpPr>
        <p:spPr>
          <a:xfrm>
            <a:off x="6669024" y="560222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026755-0525-5D2E-05A3-A4C5108C005A}"/>
              </a:ext>
            </a:extLst>
          </p:cNvPr>
          <p:cNvCxnSpPr>
            <a:cxnSpLocks/>
          </p:cNvCxnSpPr>
          <p:nvPr/>
        </p:nvCxnSpPr>
        <p:spPr>
          <a:xfrm>
            <a:off x="6419088" y="5907024"/>
            <a:ext cx="318820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D1ADF1-0BEF-6F75-236C-FBCD99E1ADE6}"/>
              </a:ext>
            </a:extLst>
          </p:cNvPr>
          <p:cNvSpPr txBox="1"/>
          <p:nvPr/>
        </p:nvSpPr>
        <p:spPr>
          <a:xfrm>
            <a:off x="91440" y="3657600"/>
            <a:ext cx="579812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First loop: </a:t>
            </a:r>
            <a:r>
              <a:rPr lang="en-US" dirty="0">
                <a:solidFill>
                  <a:srgbClr val="FF0000"/>
                </a:solidFill>
              </a:rPr>
              <a:t>Row (0)</a:t>
            </a:r>
          </a:p>
          <a:p>
            <a:r>
              <a:rPr lang="en-US" dirty="0"/>
              <a:t>   col(0 1 2 3),col(1 2 3 4),col(2 3 4 5),col(3 4 5 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C7D1B-A638-A133-76D8-81E390CA2299}"/>
              </a:ext>
            </a:extLst>
          </p:cNvPr>
          <p:cNvSpPr txBox="1"/>
          <p:nvPr/>
        </p:nvSpPr>
        <p:spPr>
          <a:xfrm>
            <a:off x="91439" y="4305985"/>
            <a:ext cx="579812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second loop: </a:t>
            </a:r>
            <a:r>
              <a:rPr lang="en-US" dirty="0">
                <a:solidFill>
                  <a:srgbClr val="FF0000"/>
                </a:solidFill>
              </a:rPr>
              <a:t>Row (1)</a:t>
            </a:r>
          </a:p>
          <a:p>
            <a:r>
              <a:rPr lang="en-US" dirty="0"/>
              <a:t>   col(0 1 2 3),col(1 2 3 4),col(2 3 4 5),col(3 4 5 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CB18E-3553-9A33-5E7F-CBDE1D98644C}"/>
              </a:ext>
            </a:extLst>
          </p:cNvPr>
          <p:cNvSpPr txBox="1"/>
          <p:nvPr/>
        </p:nvSpPr>
        <p:spPr>
          <a:xfrm>
            <a:off x="91439" y="4952316"/>
            <a:ext cx="579812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Third loop: </a:t>
            </a:r>
            <a:r>
              <a:rPr lang="en-US" dirty="0">
                <a:solidFill>
                  <a:srgbClr val="FF0000"/>
                </a:solidFill>
              </a:rPr>
              <a:t>Row (2)</a:t>
            </a:r>
          </a:p>
          <a:p>
            <a:r>
              <a:rPr lang="en-US" dirty="0"/>
              <a:t>   col(0 1 2 3),col(1 2 3 4),col(2 3 4 5),col(3 4 5 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268737-8640-8EEC-F721-8725AEFCD226}"/>
              </a:ext>
            </a:extLst>
          </p:cNvPr>
          <p:cNvSpPr txBox="1"/>
          <p:nvPr/>
        </p:nvSpPr>
        <p:spPr>
          <a:xfrm>
            <a:off x="91439" y="5598647"/>
            <a:ext cx="579812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fourth loop: </a:t>
            </a:r>
            <a:r>
              <a:rPr lang="en-US" dirty="0">
                <a:solidFill>
                  <a:srgbClr val="FF0000"/>
                </a:solidFill>
              </a:rPr>
              <a:t>Row (3)</a:t>
            </a:r>
          </a:p>
          <a:p>
            <a:r>
              <a:rPr lang="en-US" dirty="0"/>
              <a:t>   col(0 1 2 3),col(1 2 3 4),col(2 3 4 5),col(3 4 5 6)</a:t>
            </a:r>
          </a:p>
        </p:txBody>
      </p:sp>
    </p:spTree>
    <p:extLst>
      <p:ext uri="{BB962C8B-B14F-4D97-AF65-F5344CB8AC3E}">
        <p14:creationId xmlns:p14="http://schemas.microsoft.com/office/powerpoint/2010/main" val="17533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6F12B7-C812-DCA2-12DF-B180C6EF0954}"/>
              </a:ext>
            </a:extLst>
          </p:cNvPr>
          <p:cNvSpPr txBox="1"/>
          <p:nvPr/>
        </p:nvSpPr>
        <p:spPr>
          <a:xfrm>
            <a:off x="-355600" y="73303"/>
            <a:ext cx="111556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search in column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 "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win</a:t>
            </a:r>
            <a:r>
              <a:rPr lang="en-US" sz="1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“)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A6D60-E4B2-C6A4-1301-603FE1F28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3" r="-452"/>
          <a:stretch/>
        </p:blipFill>
        <p:spPr>
          <a:xfrm>
            <a:off x="6096000" y="2660074"/>
            <a:ext cx="5798125" cy="3938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59B76-DEF6-2089-DE08-0837AFD2AE0E}"/>
              </a:ext>
            </a:extLst>
          </p:cNvPr>
          <p:cNvSpPr txBox="1"/>
          <p:nvPr/>
        </p:nvSpPr>
        <p:spPr>
          <a:xfrm>
            <a:off x="6669024" y="4869820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5CB6B-C818-82A0-062C-136CC6136E16}"/>
              </a:ext>
            </a:extLst>
          </p:cNvPr>
          <p:cNvSpPr txBox="1"/>
          <p:nvPr/>
        </p:nvSpPr>
        <p:spPr>
          <a:xfrm>
            <a:off x="6669024" y="4187853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E3D01-243B-1B01-9D6E-552F7EF4107B}"/>
              </a:ext>
            </a:extLst>
          </p:cNvPr>
          <p:cNvSpPr txBox="1"/>
          <p:nvPr/>
        </p:nvSpPr>
        <p:spPr>
          <a:xfrm>
            <a:off x="6669024" y="278792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6008-C74C-D6F7-73CC-2171DD020ADE}"/>
              </a:ext>
            </a:extLst>
          </p:cNvPr>
          <p:cNvSpPr txBox="1"/>
          <p:nvPr/>
        </p:nvSpPr>
        <p:spPr>
          <a:xfrm>
            <a:off x="6669024" y="3455376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49FFEA-AC72-7E8A-D382-DC5974AD5393}"/>
              </a:ext>
            </a:extLst>
          </p:cNvPr>
          <p:cNvCxnSpPr>
            <a:cxnSpLocks/>
          </p:cNvCxnSpPr>
          <p:nvPr/>
        </p:nvCxnSpPr>
        <p:spPr>
          <a:xfrm flipV="1">
            <a:off x="6837680" y="2993076"/>
            <a:ext cx="0" cy="22656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82CC9B-9910-1B70-BF15-DD8C5276AD25}"/>
              </a:ext>
            </a:extLst>
          </p:cNvPr>
          <p:cNvSpPr txBox="1"/>
          <p:nvPr/>
        </p:nvSpPr>
        <p:spPr>
          <a:xfrm>
            <a:off x="182880" y="3596640"/>
            <a:ext cx="5560755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First loop: </a:t>
            </a:r>
            <a:r>
              <a:rPr lang="en-US" dirty="0">
                <a:solidFill>
                  <a:srgbClr val="FF0000"/>
                </a:solidFill>
              </a:rPr>
              <a:t>col(0)</a:t>
            </a:r>
          </a:p>
          <a:p>
            <a:r>
              <a:rPr lang="en-US" dirty="0"/>
              <a:t>   row(0 1 2 3 ),row(1 2 3 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934AF-B5BA-76DC-8DA0-091D4ACFE278}"/>
              </a:ext>
            </a:extLst>
          </p:cNvPr>
          <p:cNvSpPr txBox="1"/>
          <p:nvPr/>
        </p:nvSpPr>
        <p:spPr>
          <a:xfrm>
            <a:off x="182880" y="4242971"/>
            <a:ext cx="5560755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second loop: </a:t>
            </a:r>
            <a:r>
              <a:rPr lang="en-US" dirty="0">
                <a:solidFill>
                  <a:srgbClr val="FF0000"/>
                </a:solidFill>
              </a:rPr>
              <a:t>col(1)</a:t>
            </a:r>
          </a:p>
          <a:p>
            <a:r>
              <a:rPr lang="en-US" dirty="0"/>
              <a:t>   row(0 1 2 3 ),row(1 2 3 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F69E7F-5F8F-1575-23EF-1F71D8AA6153}"/>
              </a:ext>
            </a:extLst>
          </p:cNvPr>
          <p:cNvSpPr txBox="1"/>
          <p:nvPr/>
        </p:nvSpPr>
        <p:spPr>
          <a:xfrm>
            <a:off x="182880" y="4889302"/>
            <a:ext cx="5560755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third loop: </a:t>
            </a:r>
            <a:r>
              <a:rPr lang="en-US" dirty="0">
                <a:solidFill>
                  <a:srgbClr val="FF0000"/>
                </a:solidFill>
              </a:rPr>
              <a:t>col(2)</a:t>
            </a:r>
          </a:p>
          <a:p>
            <a:r>
              <a:rPr lang="en-US" dirty="0"/>
              <a:t>   row(0 1 2 3 ),row(1 2 3 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1928B-1FC4-046F-50D4-DAA13D441D9C}"/>
              </a:ext>
            </a:extLst>
          </p:cNvPr>
          <p:cNvSpPr txBox="1"/>
          <p:nvPr/>
        </p:nvSpPr>
        <p:spPr>
          <a:xfrm>
            <a:off x="182880" y="5535633"/>
            <a:ext cx="5560755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fourth loop: </a:t>
            </a:r>
            <a:r>
              <a:rPr lang="en-US" dirty="0">
                <a:solidFill>
                  <a:srgbClr val="FF0000"/>
                </a:solidFill>
              </a:rPr>
              <a:t>col(3)</a:t>
            </a:r>
          </a:p>
          <a:p>
            <a:r>
              <a:rPr lang="en-US" dirty="0"/>
              <a:t>   row(0 1 2 3 ),row(1 2 3 4)</a:t>
            </a:r>
          </a:p>
        </p:txBody>
      </p:sp>
    </p:spTree>
    <p:extLst>
      <p:ext uri="{BB962C8B-B14F-4D97-AF65-F5344CB8AC3E}">
        <p14:creationId xmlns:p14="http://schemas.microsoft.com/office/powerpoint/2010/main" val="21109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D2114-D05A-A337-4E7B-0681BE599D70}"/>
              </a:ext>
            </a:extLst>
          </p:cNvPr>
          <p:cNvSpPr txBox="1"/>
          <p:nvPr/>
        </p:nvSpPr>
        <p:spPr>
          <a:xfrm>
            <a:off x="145473" y="166255"/>
            <a:ext cx="727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F0000"/>
                </a:solidFill>
              </a:rPr>
              <a:t>Reason of choosing this problem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7A1F1-822E-1496-4627-F231358ED2FE}"/>
              </a:ext>
            </a:extLst>
          </p:cNvPr>
          <p:cNvSpPr txBox="1"/>
          <p:nvPr/>
        </p:nvSpPr>
        <p:spPr>
          <a:xfrm>
            <a:off x="259773" y="1681232"/>
            <a:ext cx="8707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Because we are interesting to making computer game</a:t>
            </a:r>
          </a:p>
        </p:txBody>
      </p:sp>
    </p:spTree>
    <p:extLst>
      <p:ext uri="{BB962C8B-B14F-4D97-AF65-F5344CB8AC3E}">
        <p14:creationId xmlns:p14="http://schemas.microsoft.com/office/powerpoint/2010/main" val="2413089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942FCF-77CB-A30B-D824-14FA473B425D}"/>
              </a:ext>
            </a:extLst>
          </p:cNvPr>
          <p:cNvSpPr txBox="1"/>
          <p:nvPr/>
        </p:nvSpPr>
        <p:spPr>
          <a:xfrm>
            <a:off x="0" y="72192"/>
            <a:ext cx="1240536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//search in diagonal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--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 "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win</a:t>
            </a:r>
            <a:r>
              <a:rPr lang="en-US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“)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A8813-BA5B-6FDA-3040-DDCDC9A54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3" r="-452"/>
          <a:stretch/>
        </p:blipFill>
        <p:spPr>
          <a:xfrm>
            <a:off x="7132320" y="1522829"/>
            <a:ext cx="5059680" cy="5119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74E83-7CC7-FDAD-E5D9-6FCF785DA4F2}"/>
              </a:ext>
            </a:extLst>
          </p:cNvPr>
          <p:cNvSpPr txBox="1"/>
          <p:nvPr/>
        </p:nvSpPr>
        <p:spPr>
          <a:xfrm>
            <a:off x="9662160" y="2703681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47568-BC54-9057-9894-16FFC6DCF8B9}"/>
              </a:ext>
            </a:extLst>
          </p:cNvPr>
          <p:cNvSpPr txBox="1"/>
          <p:nvPr/>
        </p:nvSpPr>
        <p:spPr>
          <a:xfrm>
            <a:off x="8922512" y="3573336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19FF6-2800-1B8C-D109-0A18C63DACF4}"/>
              </a:ext>
            </a:extLst>
          </p:cNvPr>
          <p:cNvSpPr txBox="1"/>
          <p:nvPr/>
        </p:nvSpPr>
        <p:spPr>
          <a:xfrm>
            <a:off x="7572248" y="547014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B63A0-A659-ED6F-70E1-B436622A96A8}"/>
              </a:ext>
            </a:extLst>
          </p:cNvPr>
          <p:cNvSpPr txBox="1"/>
          <p:nvPr/>
        </p:nvSpPr>
        <p:spPr>
          <a:xfrm>
            <a:off x="8294624" y="4562613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5F932-9B51-1CAE-704C-FDE03EB73974}"/>
              </a:ext>
            </a:extLst>
          </p:cNvPr>
          <p:cNvSpPr txBox="1"/>
          <p:nvPr/>
        </p:nvSpPr>
        <p:spPr>
          <a:xfrm>
            <a:off x="7572248" y="452656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22C18-7C79-E75C-B201-F9C243E9FED6}"/>
              </a:ext>
            </a:extLst>
          </p:cNvPr>
          <p:cNvSpPr txBox="1"/>
          <p:nvPr/>
        </p:nvSpPr>
        <p:spPr>
          <a:xfrm>
            <a:off x="8294624" y="3581719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1D478-573E-E394-A3F9-1C4424E1A169}"/>
              </a:ext>
            </a:extLst>
          </p:cNvPr>
          <p:cNvSpPr txBox="1"/>
          <p:nvPr/>
        </p:nvSpPr>
        <p:spPr>
          <a:xfrm flipH="1">
            <a:off x="9011920" y="2703681"/>
            <a:ext cx="6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EC1B8-16C5-57E6-B459-0A0471211B4D}"/>
              </a:ext>
            </a:extLst>
          </p:cNvPr>
          <p:cNvSpPr txBox="1"/>
          <p:nvPr/>
        </p:nvSpPr>
        <p:spPr>
          <a:xfrm>
            <a:off x="9662160" y="173819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x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D23D5C9-29F1-28EF-FE15-AE437D622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04881"/>
              </p:ext>
            </p:extLst>
          </p:nvPr>
        </p:nvGraphicFramePr>
        <p:xfrm>
          <a:off x="259080" y="3461822"/>
          <a:ext cx="2204720" cy="27560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2360">
                  <a:extLst>
                    <a:ext uri="{9D8B030D-6E8A-4147-A177-3AD203B41FA5}">
                      <a16:colId xmlns:a16="http://schemas.microsoft.com/office/drawing/2014/main" val="531359803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4084055925"/>
                    </a:ext>
                  </a:extLst>
                </a:gridCol>
              </a:tblGrid>
              <a:tr h="545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45938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406983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15786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59997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6599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A1F2F10-DC1E-E76C-1915-A504B301A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22731"/>
              </p:ext>
            </p:extLst>
          </p:nvPr>
        </p:nvGraphicFramePr>
        <p:xfrm>
          <a:off x="4032504" y="3461822"/>
          <a:ext cx="2204720" cy="27560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2360">
                  <a:extLst>
                    <a:ext uri="{9D8B030D-6E8A-4147-A177-3AD203B41FA5}">
                      <a16:colId xmlns:a16="http://schemas.microsoft.com/office/drawing/2014/main" val="531359803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4084055925"/>
                    </a:ext>
                  </a:extLst>
                </a:gridCol>
              </a:tblGrid>
              <a:tr h="545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45938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406983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15786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59997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65997"/>
                  </a:ext>
                </a:extLst>
              </a:tr>
            </a:tbl>
          </a:graphicData>
        </a:graphic>
      </p:graphicFrame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B4BDB4-3B47-1716-4A68-C3C01EE9CC40}"/>
              </a:ext>
            </a:extLst>
          </p:cNvPr>
          <p:cNvSpPr/>
          <p:nvPr/>
        </p:nvSpPr>
        <p:spPr>
          <a:xfrm>
            <a:off x="2540000" y="4526564"/>
            <a:ext cx="1391920" cy="52322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4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942FCF-77CB-A30B-D824-14FA473B425D}"/>
              </a:ext>
            </a:extLst>
          </p:cNvPr>
          <p:cNvSpPr txBox="1"/>
          <p:nvPr/>
        </p:nvSpPr>
        <p:spPr>
          <a:xfrm>
            <a:off x="0" y="72192"/>
            <a:ext cx="1240536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//search in diagonal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--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; ++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 "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is win</a:t>
            </a:r>
            <a:r>
              <a:rPr lang="en-US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“)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A8813-BA5B-6FDA-3040-DDCDC9A54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3" r="-452"/>
          <a:stretch/>
        </p:blipFill>
        <p:spPr>
          <a:xfrm>
            <a:off x="7132320" y="1522829"/>
            <a:ext cx="5059680" cy="5119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74E83-7CC7-FDAD-E5D9-6FCF785DA4F2}"/>
              </a:ext>
            </a:extLst>
          </p:cNvPr>
          <p:cNvSpPr txBox="1"/>
          <p:nvPr/>
        </p:nvSpPr>
        <p:spPr>
          <a:xfrm>
            <a:off x="8930640" y="452656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47568-BC54-9057-9894-16FFC6DCF8B9}"/>
              </a:ext>
            </a:extLst>
          </p:cNvPr>
          <p:cNvSpPr txBox="1"/>
          <p:nvPr/>
        </p:nvSpPr>
        <p:spPr>
          <a:xfrm>
            <a:off x="7572248" y="2703681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19FF6-2800-1B8C-D109-0A18C63DACF4}"/>
              </a:ext>
            </a:extLst>
          </p:cNvPr>
          <p:cNvSpPr txBox="1"/>
          <p:nvPr/>
        </p:nvSpPr>
        <p:spPr>
          <a:xfrm>
            <a:off x="9636760" y="549046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B63A0-A659-ED6F-70E1-B436622A96A8}"/>
              </a:ext>
            </a:extLst>
          </p:cNvPr>
          <p:cNvSpPr txBox="1"/>
          <p:nvPr/>
        </p:nvSpPr>
        <p:spPr>
          <a:xfrm>
            <a:off x="8230616" y="3588341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5F932-9B51-1CAE-704C-FDE03EB73974}"/>
              </a:ext>
            </a:extLst>
          </p:cNvPr>
          <p:cNvSpPr txBox="1"/>
          <p:nvPr/>
        </p:nvSpPr>
        <p:spPr>
          <a:xfrm>
            <a:off x="9652000" y="4526564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22C18-7C79-E75C-B201-F9C243E9FED6}"/>
              </a:ext>
            </a:extLst>
          </p:cNvPr>
          <p:cNvSpPr txBox="1"/>
          <p:nvPr/>
        </p:nvSpPr>
        <p:spPr>
          <a:xfrm>
            <a:off x="8930640" y="3559112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1D478-573E-E394-A3F9-1C4424E1A169}"/>
              </a:ext>
            </a:extLst>
          </p:cNvPr>
          <p:cNvSpPr txBox="1"/>
          <p:nvPr/>
        </p:nvSpPr>
        <p:spPr>
          <a:xfrm flipH="1">
            <a:off x="8365744" y="2644171"/>
            <a:ext cx="6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EC1B8-16C5-57E6-B459-0A0471211B4D}"/>
              </a:ext>
            </a:extLst>
          </p:cNvPr>
          <p:cNvSpPr txBox="1"/>
          <p:nvPr/>
        </p:nvSpPr>
        <p:spPr>
          <a:xfrm>
            <a:off x="7576312" y="1734185"/>
            <a:ext cx="39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x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D23D5C9-29F1-28EF-FE15-AE437D622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079864"/>
              </p:ext>
            </p:extLst>
          </p:nvPr>
        </p:nvGraphicFramePr>
        <p:xfrm>
          <a:off x="259080" y="3461822"/>
          <a:ext cx="2204720" cy="27560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2360">
                  <a:extLst>
                    <a:ext uri="{9D8B030D-6E8A-4147-A177-3AD203B41FA5}">
                      <a16:colId xmlns:a16="http://schemas.microsoft.com/office/drawing/2014/main" val="531359803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4084055925"/>
                    </a:ext>
                  </a:extLst>
                </a:gridCol>
              </a:tblGrid>
              <a:tr h="545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45938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406983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15786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59997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6599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A1F2F10-DC1E-E76C-1915-A504B301A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11405"/>
              </p:ext>
            </p:extLst>
          </p:nvPr>
        </p:nvGraphicFramePr>
        <p:xfrm>
          <a:off x="4032504" y="3461822"/>
          <a:ext cx="2204720" cy="27560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2360">
                  <a:extLst>
                    <a:ext uri="{9D8B030D-6E8A-4147-A177-3AD203B41FA5}">
                      <a16:colId xmlns:a16="http://schemas.microsoft.com/office/drawing/2014/main" val="531359803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4084055925"/>
                    </a:ext>
                  </a:extLst>
                </a:gridCol>
              </a:tblGrid>
              <a:tr h="545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45938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406983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15786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59997"/>
                  </a:ext>
                </a:extLst>
              </a:tr>
              <a:tr h="552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65997"/>
                  </a:ext>
                </a:extLst>
              </a:tr>
            </a:tbl>
          </a:graphicData>
        </a:graphic>
      </p:graphicFrame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B4BDB4-3B47-1716-4A68-C3C01EE9CC40}"/>
              </a:ext>
            </a:extLst>
          </p:cNvPr>
          <p:cNvSpPr/>
          <p:nvPr/>
        </p:nvSpPr>
        <p:spPr>
          <a:xfrm>
            <a:off x="2540000" y="4526564"/>
            <a:ext cx="1391920" cy="52322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D208BC-30D3-94DF-D8D2-C00D7105C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7285"/>
          <a:stretch/>
        </p:blipFill>
        <p:spPr>
          <a:xfrm>
            <a:off x="2215128" y="663259"/>
            <a:ext cx="8295647" cy="445134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B5D53-3132-0D89-B6EB-B4A8ED25BFCB}"/>
              </a:ext>
            </a:extLst>
          </p:cNvPr>
          <p:cNvSpPr txBox="1"/>
          <p:nvPr/>
        </p:nvSpPr>
        <p:spPr>
          <a:xfrm rot="16200000">
            <a:off x="1162324" y="3589882"/>
            <a:ext cx="1561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MOD</a:t>
            </a:r>
            <a:endParaRPr lang="en-US" sz="28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5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BB7ACF-C694-D010-0BD4-C9DD02AB61AA}"/>
              </a:ext>
            </a:extLst>
          </p:cNvPr>
          <p:cNvSpPr txBox="1"/>
          <p:nvPr/>
        </p:nvSpPr>
        <p:spPr>
          <a:xfrm>
            <a:off x="416560" y="304800"/>
            <a:ext cx="6624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There are 2 mods: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6F8E3D2-7FEA-33DC-8976-B731D0F10E5C}"/>
              </a:ext>
            </a:extLst>
          </p:cNvPr>
          <p:cNvSpPr/>
          <p:nvPr/>
        </p:nvSpPr>
        <p:spPr>
          <a:xfrm>
            <a:off x="741680" y="1534160"/>
            <a:ext cx="2052320" cy="117856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FA62A-DDC7-19AE-5BC8-AC170414C703}"/>
              </a:ext>
            </a:extLst>
          </p:cNvPr>
          <p:cNvSpPr txBox="1"/>
          <p:nvPr/>
        </p:nvSpPr>
        <p:spPr>
          <a:xfrm>
            <a:off x="2997200" y="1661775"/>
            <a:ext cx="690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dobe Hebrew" panose="02040503050201020203" pitchFamily="18" charset="-79"/>
                <a:cs typeface="Adobe Hebrew" panose="02040503050201020203" pitchFamily="18" charset="-79"/>
              </a:rPr>
              <a:t>Player vs pc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7E7887-F337-587A-BD07-16DE09B6F886}"/>
              </a:ext>
            </a:extLst>
          </p:cNvPr>
          <p:cNvSpPr/>
          <p:nvPr/>
        </p:nvSpPr>
        <p:spPr>
          <a:xfrm>
            <a:off x="741680" y="3398520"/>
            <a:ext cx="2052320" cy="117856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second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DC811-7414-038E-8A80-2CDF9AD9BD7C}"/>
              </a:ext>
            </a:extLst>
          </p:cNvPr>
          <p:cNvSpPr txBox="1"/>
          <p:nvPr/>
        </p:nvSpPr>
        <p:spPr>
          <a:xfrm>
            <a:off x="2997200" y="3526135"/>
            <a:ext cx="690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dobe Hebrew" panose="02040503050201020203" pitchFamily="18" charset="-79"/>
                <a:cs typeface="Adobe Hebrew" panose="02040503050201020203" pitchFamily="18" charset="-79"/>
              </a:rPr>
              <a:t>Player vs Player</a:t>
            </a:r>
          </a:p>
        </p:txBody>
      </p:sp>
    </p:spTree>
    <p:extLst>
      <p:ext uri="{BB962C8B-B14F-4D97-AF65-F5344CB8AC3E}">
        <p14:creationId xmlns:p14="http://schemas.microsoft.com/office/powerpoint/2010/main" val="39340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448417-EDE3-E53E-C6D2-64E25A4D8C94}"/>
              </a:ext>
            </a:extLst>
          </p:cNvPr>
          <p:cNvSpPr/>
          <p:nvPr/>
        </p:nvSpPr>
        <p:spPr>
          <a:xfrm>
            <a:off x="314960" y="182880"/>
            <a:ext cx="1991360" cy="609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Menu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5B31-207B-8BD8-F803-6BB90D3012B5}"/>
              </a:ext>
            </a:extLst>
          </p:cNvPr>
          <p:cNvSpPr txBox="1"/>
          <p:nvPr/>
        </p:nvSpPr>
        <p:spPr>
          <a:xfrm>
            <a:off x="314960" y="981254"/>
            <a:ext cx="609426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startgame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//board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initializaton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srand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()%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"choose the mode:</a:t>
            </a:r>
            <a:r>
              <a:rPr lang="en-US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1- 1 VS 1</a:t>
            </a:r>
            <a:r>
              <a:rPr lang="en-US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2- 1 VS AI</a:t>
            </a:r>
            <a:r>
              <a:rPr lang="en-US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difficulty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//user chooses the mode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//user chooses the difficulty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difficulty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"each player must choose a column form 0 to 6</a:t>
            </a:r>
            <a:r>
              <a:rPr lang="en-US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2354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162F0-C9AD-7CC5-23BB-678813DF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9" y="1289713"/>
            <a:ext cx="4073857" cy="40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3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D0E22116-20E7-3B72-B8CE-881410C6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7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88FC1-1343-45BF-9803-E8B73DC7B518}"/>
              </a:ext>
            </a:extLst>
          </p:cNvPr>
          <p:cNvSpPr txBox="1"/>
          <p:nvPr/>
        </p:nvSpPr>
        <p:spPr>
          <a:xfrm>
            <a:off x="467360" y="1412240"/>
            <a:ext cx="10871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96312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7012B2-E0A5-2A25-1FA8-40D8525539F6}"/>
              </a:ext>
            </a:extLst>
          </p:cNvPr>
          <p:cNvSpPr txBox="1"/>
          <p:nvPr/>
        </p:nvSpPr>
        <p:spPr>
          <a:xfrm>
            <a:off x="148070" y="131997"/>
            <a:ext cx="7697066" cy="664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//user input</a:t>
            </a:r>
            <a:endParaRPr lang="en-US" sz="12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9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checkboard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()!=</a:t>
            </a:r>
            <a:r>
              <a:rPr lang="en-US" sz="12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2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//player1 turn</a:t>
            </a:r>
            <a:endParaRPr lang="en-US" sz="12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2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{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9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"player1 : "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9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player1piece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//check win</a:t>
            </a:r>
            <a:endParaRPr lang="en-US" sz="12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9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checkboard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()==</a:t>
            </a:r>
            <a:r>
              <a:rPr lang="en-US" sz="12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9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"player1 wins</a:t>
            </a:r>
            <a:r>
              <a:rPr lang="en-US" sz="12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}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2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{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//player2 turn</a:t>
            </a:r>
            <a:endParaRPr lang="en-US" sz="12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9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"player2 : "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9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AI_player2piece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//check win</a:t>
            </a:r>
            <a:endParaRPr lang="en-US" sz="12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9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checkboard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()==</a:t>
            </a:r>
            <a:r>
              <a:rPr lang="en-US" sz="12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{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9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"player2 wins</a:t>
            </a:r>
            <a:r>
              <a:rPr lang="en-US" sz="12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en-US" sz="12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29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US" sz="12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62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30093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6" name="Picture 2" descr="✓ cpu vs sign icon game free vector eps, cdr, ai, svg vector illustration  graphic art">
            <a:extLst>
              <a:ext uri="{FF2B5EF4-FFF2-40B4-BE49-F238E27FC236}">
                <a16:creationId xmlns:a16="http://schemas.microsoft.com/office/drawing/2014/main" id="{3FC772AA-1B29-D17B-43E9-D51E12649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9" r="-1" b="15554"/>
          <a:stretch/>
        </p:blipFill>
        <p:spPr bwMode="auto">
          <a:xfrm>
            <a:off x="2354578" y="544297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66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F4D2C7-A507-E7FB-6795-02F27520324A}"/>
              </a:ext>
            </a:extLst>
          </p:cNvPr>
          <p:cNvSpPr txBox="1"/>
          <p:nvPr/>
        </p:nvSpPr>
        <p:spPr>
          <a:xfrm>
            <a:off x="185194" y="393539"/>
            <a:ext cx="11516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To make pc playing , we must make the pc choose random number from 0 to 6 and change every time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21792-40A0-53C5-6FA8-2306120AAEA6}"/>
              </a:ext>
            </a:extLst>
          </p:cNvPr>
          <p:cNvSpPr txBox="1"/>
          <p:nvPr/>
        </p:nvSpPr>
        <p:spPr>
          <a:xfrm>
            <a:off x="185194" y="1620456"/>
            <a:ext cx="8924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So, we need to include stdlib.h and time.h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4A43B-05BF-7C6A-B7BC-4E52FF4609DB}"/>
              </a:ext>
            </a:extLst>
          </p:cNvPr>
          <p:cNvSpPr txBox="1"/>
          <p:nvPr/>
        </p:nvSpPr>
        <p:spPr>
          <a:xfrm>
            <a:off x="185194" y="2476982"/>
            <a:ext cx="112505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&lt;stdlib.h&gt;</a:t>
            </a:r>
          </a:p>
          <a:p>
            <a:endParaRPr 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From this library we used </a:t>
            </a:r>
          </a:p>
          <a:p>
            <a:endParaRPr 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and() 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to make the number random but to make the range form 0 to 6</a:t>
            </a:r>
            <a:r>
              <a:rPr lang="ar-EG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rand()%7</a:t>
            </a:r>
            <a:endParaRPr lang="en-US" b="0" dirty="0">
              <a:solidFill>
                <a:srgbClr val="0070C0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 we must make the set change every time to generate different number so, we used</a:t>
            </a:r>
          </a:p>
          <a:p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srand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()  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to make the random number change </a:t>
            </a:r>
          </a:p>
          <a:p>
            <a:endParaRPr lang="en-US" dirty="0">
              <a:solidFill>
                <a:srgbClr val="A31515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But we must put inside the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srand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() number change always so, we used</a:t>
            </a:r>
          </a:p>
          <a:p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time() form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&lt;time.h&gt;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since it change every second </a:t>
            </a:r>
          </a:p>
          <a:p>
            <a:endParaRPr lang="en-US" b="0" dirty="0">
              <a:solidFill>
                <a:srgbClr val="A31515"/>
              </a:solidFill>
              <a:effectLst/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So, it becomes 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srand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(time(0))</a:t>
            </a:r>
            <a:endParaRPr lang="en-US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2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63C68-AF72-EA78-0C55-8F06C88F364C}"/>
              </a:ext>
            </a:extLst>
          </p:cNvPr>
          <p:cNvSpPr txBox="1"/>
          <p:nvPr/>
        </p:nvSpPr>
        <p:spPr>
          <a:xfrm>
            <a:off x="135081" y="259773"/>
            <a:ext cx="11783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Problem Analysis:</a:t>
            </a:r>
          </a:p>
          <a:p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564B9-604E-1D71-F462-69EFC269EC81}"/>
              </a:ext>
            </a:extLst>
          </p:cNvPr>
          <p:cNvSpPr txBox="1"/>
          <p:nvPr/>
        </p:nvSpPr>
        <p:spPr>
          <a:xfrm>
            <a:off x="135080" y="838200"/>
            <a:ext cx="1178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1-make the Board of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597D0-51B2-15FB-8283-7A14C3022625}"/>
              </a:ext>
            </a:extLst>
          </p:cNvPr>
          <p:cNvSpPr txBox="1"/>
          <p:nvPr/>
        </p:nvSpPr>
        <p:spPr>
          <a:xfrm>
            <a:off x="135079" y="1416627"/>
            <a:ext cx="1178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2-playing disc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14190-30CB-B7C6-D062-61FB1A25092A}"/>
              </a:ext>
            </a:extLst>
          </p:cNvPr>
          <p:cNvSpPr txBox="1"/>
          <p:nvPr/>
        </p:nvSpPr>
        <p:spPr>
          <a:xfrm>
            <a:off x="135052" y="3964230"/>
            <a:ext cx="11783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6-modes of playing</a:t>
            </a:r>
          </a:p>
          <a:p>
            <a:endParaRPr lang="en-US" sz="3600" dirty="0">
              <a:solidFill>
                <a:srgbClr val="0070C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FE041-E3C7-93C2-56AB-181895A5E376}"/>
              </a:ext>
            </a:extLst>
          </p:cNvPr>
          <p:cNvSpPr txBox="1"/>
          <p:nvPr/>
        </p:nvSpPr>
        <p:spPr>
          <a:xfrm>
            <a:off x="135054" y="2053138"/>
            <a:ext cx="11783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3-putting playing disc on the board</a:t>
            </a:r>
          </a:p>
          <a:p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5F762-661A-06FF-697A-03D3657DC3E3}"/>
              </a:ext>
            </a:extLst>
          </p:cNvPr>
          <p:cNvSpPr txBox="1"/>
          <p:nvPr/>
        </p:nvSpPr>
        <p:spPr>
          <a:xfrm>
            <a:off x="135054" y="2675040"/>
            <a:ext cx="1178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4-check if the place is empty or 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A9B2C-831E-E992-4DF5-6BE8C1FA4E32}"/>
              </a:ext>
            </a:extLst>
          </p:cNvPr>
          <p:cNvSpPr txBox="1"/>
          <p:nvPr/>
        </p:nvSpPr>
        <p:spPr>
          <a:xfrm>
            <a:off x="135053" y="3344820"/>
            <a:ext cx="1178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5-check if one’s of players win or 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86AB3-C92A-60B4-3714-B69535E4452D}"/>
              </a:ext>
            </a:extLst>
          </p:cNvPr>
          <p:cNvSpPr txBox="1"/>
          <p:nvPr/>
        </p:nvSpPr>
        <p:spPr>
          <a:xfrm>
            <a:off x="135053" y="4605400"/>
            <a:ext cx="1178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7-in pc mode check if put the disc in full column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11420A-4F33-D83D-F30E-350EA20F199B}"/>
              </a:ext>
            </a:extLst>
          </p:cNvPr>
          <p:cNvSpPr txBox="1"/>
          <p:nvPr/>
        </p:nvSpPr>
        <p:spPr>
          <a:xfrm>
            <a:off x="135051" y="5228991"/>
            <a:ext cx="11783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8-if one win ask if he wants to play again or not</a:t>
            </a:r>
          </a:p>
          <a:p>
            <a:endParaRPr 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3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B89D75-C513-C2F2-6A7B-9DF5C5A7D61F}"/>
              </a:ext>
            </a:extLst>
          </p:cNvPr>
          <p:cNvSpPr txBox="1"/>
          <p:nvPr/>
        </p:nvSpPr>
        <p:spPr>
          <a:xfrm>
            <a:off x="132080" y="86916"/>
            <a:ext cx="1205992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mode1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choose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p1: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 1 choose no form 0 to 6</a:t>
            </a:r>
            <a:r>
              <a:rPr lang="en-US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“)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(“%d”,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choose)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choose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choose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choose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wrong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p1; 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pc: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srand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choose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%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choose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pc;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choose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}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55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D0E22116-20E7-3B72-B8CE-881410C6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7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88FC1-1343-45BF-9803-E8B73DC7B518}"/>
              </a:ext>
            </a:extLst>
          </p:cNvPr>
          <p:cNvSpPr txBox="1"/>
          <p:nvPr/>
        </p:nvSpPr>
        <p:spPr>
          <a:xfrm>
            <a:off x="467360" y="1412240"/>
            <a:ext cx="10871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04505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A8C990-60CF-4DC4-BFCB-68218C362EEF}"/>
              </a:ext>
            </a:extLst>
          </p:cNvPr>
          <p:cNvSpPr txBox="1"/>
          <p:nvPr/>
        </p:nvSpPr>
        <p:spPr>
          <a:xfrm>
            <a:off x="158460" y="245609"/>
            <a:ext cx="1100137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//AI turn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"AI: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difficulty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checkboard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()==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"AI wins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"DRAW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51365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2D487C6-AA79-FB68-C6A1-70A4B0E6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90" y="206588"/>
            <a:ext cx="5571066" cy="5571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2DB3C-CCFF-07CE-706B-6F53841A2CE5}"/>
              </a:ext>
            </a:extLst>
          </p:cNvPr>
          <p:cNvSpPr txBox="1"/>
          <p:nvPr/>
        </p:nvSpPr>
        <p:spPr>
          <a:xfrm>
            <a:off x="2086023" y="2426475"/>
            <a:ext cx="7335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6636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Check if put the disc in full column</a:t>
            </a:r>
            <a:endParaRPr lang="en-US" sz="4000" dirty="0">
              <a:solidFill>
                <a:srgbClr val="006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8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D0E22116-20E7-3B72-B8CE-881410C6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7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88FC1-1343-45BF-9803-E8B73DC7B518}"/>
              </a:ext>
            </a:extLst>
          </p:cNvPr>
          <p:cNvSpPr txBox="1"/>
          <p:nvPr/>
        </p:nvSpPr>
        <p:spPr>
          <a:xfrm>
            <a:off x="467360" y="1412240"/>
            <a:ext cx="10871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996653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3931A-89FA-9674-CBEA-86E8A953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3" r="-452"/>
          <a:stretch/>
        </p:blipFill>
        <p:spPr>
          <a:xfrm>
            <a:off x="6939280" y="317814"/>
            <a:ext cx="5059680" cy="5119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8FA667-5EB1-6604-C992-96C4958F476E}"/>
              </a:ext>
            </a:extLst>
          </p:cNvPr>
          <p:cNvSpPr txBox="1"/>
          <p:nvPr/>
        </p:nvSpPr>
        <p:spPr>
          <a:xfrm>
            <a:off x="270164" y="317814"/>
            <a:ext cx="630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By using one dimension array which increase 1 by adding a value in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61409-0235-9FBC-DA06-E6068704AB85}"/>
              </a:ext>
            </a:extLst>
          </p:cNvPr>
          <p:cNvSpPr txBox="1"/>
          <p:nvPr/>
        </p:nvSpPr>
        <p:spPr>
          <a:xfrm>
            <a:off x="342900" y="1278082"/>
            <a:ext cx="615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arr</a:t>
            </a:r>
            <a:r>
              <a:rPr lang="en-US" dirty="0"/>
              <a:t>[7]={    0   ,     0     ,    0    ,    0    ,    0      ,   0    ,    0   }</a:t>
            </a:r>
          </a:p>
        </p:txBody>
      </p:sp>
    </p:spTree>
    <p:extLst>
      <p:ext uri="{BB962C8B-B14F-4D97-AF65-F5344CB8AC3E}">
        <p14:creationId xmlns:p14="http://schemas.microsoft.com/office/powerpoint/2010/main" val="382802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9F4CCCE-B828-1DA2-948E-69A75869A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r="2" b="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481D0-649D-DB51-7D9E-F0E3876C6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2353" b="2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26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D0E22116-20E7-3B72-B8CE-881410C6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7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88FC1-1343-45BF-9803-E8B73DC7B518}"/>
              </a:ext>
            </a:extLst>
          </p:cNvPr>
          <p:cNvSpPr txBox="1"/>
          <p:nvPr/>
        </p:nvSpPr>
        <p:spPr>
          <a:xfrm>
            <a:off x="467360" y="1412240"/>
            <a:ext cx="10871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3411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193EB8-7658-3A88-9987-7FDF8CB6AFCD}"/>
              </a:ext>
            </a:extLst>
          </p:cNvPr>
          <p:cNvSpPr txBox="1"/>
          <p:nvPr/>
        </p:nvSpPr>
        <p:spPr>
          <a:xfrm>
            <a:off x="243840" y="189865"/>
            <a:ext cx="98552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again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startgame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 again[Y/N]:"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,&amp;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again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again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again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7162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3E379B5-92BB-9381-7302-1E4D1990A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/>
          <a:stretch/>
        </p:blipFill>
        <p:spPr>
          <a:xfrm>
            <a:off x="1523807" y="352906"/>
            <a:ext cx="9144385" cy="4920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D75DB-9855-BCD5-AE99-B99BD1209A46}"/>
              </a:ext>
            </a:extLst>
          </p:cNvPr>
          <p:cNvSpPr txBox="1"/>
          <p:nvPr/>
        </p:nvSpPr>
        <p:spPr>
          <a:xfrm>
            <a:off x="1419898" y="5158107"/>
            <a:ext cx="914438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BBB7B4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707037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86E5E90-AC75-0ABE-F6A6-5DE984DA09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4621">
            <a:off x="1946366" y="-2795105"/>
            <a:ext cx="8655507" cy="12722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1A46A-6510-3C76-3AE0-0E5996C1DD57}"/>
              </a:ext>
            </a:extLst>
          </p:cNvPr>
          <p:cNvSpPr txBox="1"/>
          <p:nvPr/>
        </p:nvSpPr>
        <p:spPr>
          <a:xfrm>
            <a:off x="1501026" y="1995809"/>
            <a:ext cx="95461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Making the Board of Game</a:t>
            </a:r>
          </a:p>
        </p:txBody>
      </p:sp>
    </p:spTree>
    <p:extLst>
      <p:ext uri="{BB962C8B-B14F-4D97-AF65-F5344CB8AC3E}">
        <p14:creationId xmlns:p14="http://schemas.microsoft.com/office/powerpoint/2010/main" val="2857489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574295-F017-FF12-8B28-8D4FF9477FB6}"/>
              </a:ext>
            </a:extLst>
          </p:cNvPr>
          <p:cNvSpPr txBox="1"/>
          <p:nvPr/>
        </p:nvSpPr>
        <p:spPr>
          <a:xfrm>
            <a:off x="85725" y="0"/>
            <a:ext cx="11926166" cy="1568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Minimax algorithm: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-A minimax algorithm is a recursive program written to find the best gameplay that minimizes any tendency to lose a game while maximizing any opportunity to win the game.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-Graphically, we can represent minimax as an exploration of a game tree's nodes to discover the best game move to make.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A71A4-9033-6716-667E-9855E83512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1641764"/>
            <a:ext cx="9763991" cy="50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5C32A7-20C6-F069-25B4-22A818DBC595}"/>
              </a:ext>
            </a:extLst>
          </p:cNvPr>
          <p:cNvSpPr txBox="1"/>
          <p:nvPr/>
        </p:nvSpPr>
        <p:spPr>
          <a:xfrm>
            <a:off x="218208" y="208485"/>
            <a:ext cx="10910455" cy="456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Implementation:</a:t>
            </a:r>
            <a:endParaRPr lang="en-US" sz="20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function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minimax(node, depth,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maximizingPlayer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depth = 0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node is a terminal node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then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the heuristic value of node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maximizingPlayer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then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value := −∞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for each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child of node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value := max(value, minimax(child, depth − 1, FALSE))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value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(* minimizing player *)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value := +∞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for each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child of node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value := min(value, minimax(child, depth − 1, TRUE))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value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5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E349984-03AB-445C-F3F0-23E85D26B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0" b="696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1F8B439E-B04E-09A7-3EE2-F5F2323CE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5758" r="6616" b="29394"/>
          <a:stretch/>
        </p:blipFill>
        <p:spPr>
          <a:xfrm>
            <a:off x="6128037" y="1017618"/>
            <a:ext cx="5902038" cy="444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F3471-6171-11C9-5EFB-4A325A941B27}"/>
              </a:ext>
            </a:extLst>
          </p:cNvPr>
          <p:cNvSpPr txBox="1"/>
          <p:nvPr/>
        </p:nvSpPr>
        <p:spPr>
          <a:xfrm>
            <a:off x="161925" y="1329309"/>
            <a:ext cx="70450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|    0    |    1    |    2    |    3    |    4    |    5    |    6    |</a:t>
            </a:r>
          </a:p>
          <a:p>
            <a:r>
              <a:rPr lang="en-US" sz="2200" dirty="0"/>
              <a:t>------------------------------------------------------------------</a:t>
            </a:r>
          </a:p>
          <a:p>
            <a:r>
              <a:rPr lang="en-US" sz="2200" dirty="0"/>
              <a:t>|          |          |          |          |           |          |          |</a:t>
            </a:r>
          </a:p>
          <a:p>
            <a:r>
              <a:rPr lang="en-US" sz="2200" dirty="0"/>
              <a:t>------------------------------------------------------------------</a:t>
            </a:r>
          </a:p>
          <a:p>
            <a:r>
              <a:rPr lang="en-US" sz="2200" dirty="0"/>
              <a:t>|          |          |          |          |           |          |          |</a:t>
            </a:r>
          </a:p>
          <a:p>
            <a:r>
              <a:rPr lang="en-US" sz="2200" dirty="0"/>
              <a:t>------------------------------------------------------------------</a:t>
            </a:r>
          </a:p>
          <a:p>
            <a:r>
              <a:rPr lang="en-US" sz="2200" dirty="0"/>
              <a:t>|          |          |          |          |           |          |          |</a:t>
            </a:r>
          </a:p>
          <a:p>
            <a:r>
              <a:rPr lang="en-US" sz="2200" dirty="0"/>
              <a:t>------------------------------------------------------------------</a:t>
            </a:r>
          </a:p>
          <a:p>
            <a:r>
              <a:rPr lang="en-US" sz="2200" dirty="0"/>
              <a:t>|          |          |          |          |           |          |          |</a:t>
            </a:r>
          </a:p>
          <a:p>
            <a:r>
              <a:rPr lang="en-US" sz="2200" dirty="0"/>
              <a:t>------------------------------------------------------------------</a:t>
            </a:r>
          </a:p>
          <a:p>
            <a:r>
              <a:rPr lang="en-US" sz="2200" dirty="0"/>
              <a:t>|          |          |          |          |           |          |          |</a:t>
            </a:r>
          </a:p>
          <a:p>
            <a:r>
              <a:rPr lang="en-US" sz="2200" dirty="0"/>
              <a:t>------------------------------------------------------------------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7F1F31-6B3B-912C-0996-7C2F8CCBE081}"/>
              </a:ext>
            </a:extLst>
          </p:cNvPr>
          <p:cNvCxnSpPr>
            <a:cxnSpLocks/>
          </p:cNvCxnSpPr>
          <p:nvPr/>
        </p:nvCxnSpPr>
        <p:spPr>
          <a:xfrm flipV="1">
            <a:off x="6169602" y="5460597"/>
            <a:ext cx="5827395" cy="4331"/>
          </a:xfrm>
          <a:prstGeom prst="line">
            <a:avLst/>
          </a:prstGeom>
          <a:ln w="12700">
            <a:solidFill>
              <a:srgbClr val="1C12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D0E22116-20E7-3B72-B8CE-881410C6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"/>
            <a:ext cx="12192000" cy="6857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88FC1-1343-45BF-9803-E8B73DC7B518}"/>
              </a:ext>
            </a:extLst>
          </p:cNvPr>
          <p:cNvSpPr txBox="1"/>
          <p:nvPr/>
        </p:nvSpPr>
        <p:spPr>
          <a:xfrm>
            <a:off x="467360" y="1412240"/>
            <a:ext cx="108712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91211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20440F-5D96-6C83-0AEF-689F044233FB}"/>
              </a:ext>
            </a:extLst>
          </p:cNvPr>
          <p:cNvSpPr txBox="1"/>
          <p:nvPr/>
        </p:nvSpPr>
        <p:spPr>
          <a:xfrm>
            <a:off x="81280" y="115162"/>
            <a:ext cx="12110720" cy="686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sz="11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9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9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9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]={{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{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{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{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{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}};</a:t>
            </a:r>
          </a:p>
          <a:p>
            <a:b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9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9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first row</a:t>
            </a:r>
            <a:endParaRPr lang="en-US" sz="11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 //second row</a:t>
            </a:r>
            <a:endParaRPr lang="en-US" sz="11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//third row</a:t>
            </a:r>
            <a:endParaRPr lang="en-US" sz="11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//fourth row</a:t>
            </a:r>
            <a:endParaRPr lang="en-US" sz="11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//fifth row</a:t>
            </a:r>
            <a:endParaRPr lang="en-US" sz="119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9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9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119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9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9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19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F6DCF3A-8C1D-E32F-6783-C86734FCD05D}"/>
              </a:ext>
            </a:extLst>
          </p:cNvPr>
          <p:cNvSpPr/>
          <p:nvPr/>
        </p:nvSpPr>
        <p:spPr>
          <a:xfrm>
            <a:off x="4085863" y="821803"/>
            <a:ext cx="706056" cy="3819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C53B3-F79C-27B6-1965-2AD50A42E875}"/>
              </a:ext>
            </a:extLst>
          </p:cNvPr>
          <p:cNvSpPr txBox="1"/>
          <p:nvPr/>
        </p:nvSpPr>
        <p:spPr>
          <a:xfrm>
            <a:off x="4917313" y="746568"/>
            <a:ext cx="4757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Global variable 2D array</a:t>
            </a:r>
          </a:p>
        </p:txBody>
      </p:sp>
    </p:spTree>
    <p:extLst>
      <p:ext uri="{BB962C8B-B14F-4D97-AF65-F5344CB8AC3E}">
        <p14:creationId xmlns:p14="http://schemas.microsoft.com/office/powerpoint/2010/main" val="133138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20440F-5D96-6C83-0AEF-689F044233FB}"/>
              </a:ext>
            </a:extLst>
          </p:cNvPr>
          <p:cNvSpPr txBox="1"/>
          <p:nvPr/>
        </p:nvSpPr>
        <p:spPr>
          <a:xfrm>
            <a:off x="0" y="0"/>
            <a:ext cx="841479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first row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 //second row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//third row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//fourth row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//fifth row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 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"-----------------------------------------------------------------------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A8DCB-14F5-3ADE-9DD2-45319BCA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420" y="3576577"/>
            <a:ext cx="6642325" cy="3281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9BB80-114E-E6A9-4AD4-79A9597C7832}"/>
              </a:ext>
            </a:extLst>
          </p:cNvPr>
          <p:cNvSpPr txBox="1"/>
          <p:nvPr/>
        </p:nvSpPr>
        <p:spPr>
          <a:xfrm>
            <a:off x="190982" y="4006080"/>
            <a:ext cx="66091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]={{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{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{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{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{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}};</a:t>
            </a:r>
          </a:p>
        </p:txBody>
      </p:sp>
    </p:spTree>
    <p:extLst>
      <p:ext uri="{BB962C8B-B14F-4D97-AF65-F5344CB8AC3E}">
        <p14:creationId xmlns:p14="http://schemas.microsoft.com/office/powerpoint/2010/main" val="24925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A86AAA-8FE9-32D4-69E5-8C9AD2A559A5}"/>
              </a:ext>
            </a:extLst>
          </p:cNvPr>
          <p:cNvSpPr txBox="1"/>
          <p:nvPr/>
        </p:nvSpPr>
        <p:spPr>
          <a:xfrm>
            <a:off x="490968" y="1228692"/>
            <a:ext cx="740612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 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941D-0950-1EED-703E-DDFD9744761C}"/>
              </a:ext>
            </a:extLst>
          </p:cNvPr>
          <p:cNvSpPr txBox="1"/>
          <p:nvPr/>
        </p:nvSpPr>
        <p:spPr>
          <a:xfrm>
            <a:off x="467591" y="259773"/>
            <a:ext cx="608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F0000"/>
                </a:solidFill>
              </a:rPr>
              <a:t>New code:</a:t>
            </a:r>
          </a:p>
        </p:txBody>
      </p:sp>
    </p:spTree>
    <p:extLst>
      <p:ext uri="{BB962C8B-B14F-4D97-AF65-F5344CB8AC3E}">
        <p14:creationId xmlns:p14="http://schemas.microsoft.com/office/powerpoint/2010/main" val="38004236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3441</Words>
  <Application>Microsoft Office PowerPoint</Application>
  <PresentationFormat>Widescreen</PresentationFormat>
  <Paragraphs>469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Adobe Caslon Pro Bold</vt:lpstr>
      <vt:lpstr>Adobe Devanagari</vt:lpstr>
      <vt:lpstr>Adobe Garamond Pro Bold</vt:lpstr>
      <vt:lpstr>Adobe Hebrew</vt:lpstr>
      <vt:lpstr>Amasis MT Pro Black</vt:lpstr>
      <vt:lpstr>Arial</vt:lpstr>
      <vt:lpstr>Calibri</vt:lpstr>
      <vt:lpstr>Calibri Light</vt:lpstr>
      <vt:lpstr>Calisto MT</vt:lpstr>
      <vt:lpstr>Consolas</vt:lpstr>
      <vt:lpstr>Courier New</vt:lpstr>
      <vt:lpstr>Rockwell</vt:lpstr>
      <vt:lpstr>Wingdings 2</vt:lpstr>
      <vt:lpstr>Office Theme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es-OmarKamal2025</dc:creator>
  <cp:lastModifiedBy>es-OmarKamal2025</cp:lastModifiedBy>
  <cp:revision>5</cp:revision>
  <dcterms:created xsi:type="dcterms:W3CDTF">2022-05-26T13:36:26Z</dcterms:created>
  <dcterms:modified xsi:type="dcterms:W3CDTF">2022-06-17T11:12:05Z</dcterms:modified>
</cp:coreProperties>
</file>